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8" r:id="rId3"/>
    <p:sldId id="257" r:id="rId4"/>
    <p:sldId id="274" r:id="rId5"/>
    <p:sldId id="258" r:id="rId6"/>
    <p:sldId id="267" r:id="rId7"/>
    <p:sldId id="260" r:id="rId8"/>
    <p:sldId id="268" r:id="rId9"/>
    <p:sldId id="262" r:id="rId10"/>
    <p:sldId id="269" r:id="rId11"/>
    <p:sldId id="271" r:id="rId12"/>
    <p:sldId id="263" r:id="rId13"/>
    <p:sldId id="275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>
        <p:scale>
          <a:sx n="80" d="100"/>
          <a:sy n="80" d="100"/>
        </p:scale>
        <p:origin x="1050" y="7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11/29/2023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11/27/2023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11/27/2023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11/27/2023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11/27/2023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11/27/2023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11/27/2023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11/27/2023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11/27/2023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11/27/2023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Leading contributing Factors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16E5E8-07EB-9B45-0C09-892B4A3B098C}"/>
              </a:ext>
            </a:extLst>
          </p:cNvPr>
          <p:cNvSpPr txBox="1">
            <a:spLocks/>
          </p:cNvSpPr>
          <p:nvPr/>
        </p:nvSpPr>
        <p:spPr>
          <a:xfrm>
            <a:off x="626225" y="5880356"/>
            <a:ext cx="4098175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sz="2000" kern="120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cap="none" dirty="0">
                <a:latin typeface="Franklin Gothic Medium" panose="020B0603020102020204" pitchFamily="34" charset="0"/>
              </a:rPr>
              <a:t>Lesley Conn, Katrina Brown, Triston </a:t>
            </a:r>
            <a:r>
              <a:rPr lang="en-US" sz="1700" cap="none" dirty="0" err="1">
                <a:latin typeface="Franklin Gothic Medium" panose="020B0603020102020204" pitchFamily="34" charset="0"/>
              </a:rPr>
              <a:t>Cavaness</a:t>
            </a:r>
            <a:r>
              <a:rPr lang="en-US" sz="1700" cap="none" dirty="0">
                <a:latin typeface="Franklin Gothic Medium" panose="020B0603020102020204" pitchFamily="34" charset="0"/>
              </a:rPr>
              <a:t> and Juliet Hamilton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0A0F5-A05F-6460-1714-A3A683C0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 Map by County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F4954-C351-EEBA-4120-4B89884D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" y="1569156"/>
            <a:ext cx="4294230" cy="256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30A37-528F-9B94-D74A-777776D12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950" y="2362201"/>
            <a:ext cx="8260576" cy="449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73095-F261-F2DC-71C3-6E153FB7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5590090"/>
            <a:ext cx="1090342" cy="1168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59C9CE-989B-B8B1-EA0E-0628EF36A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206329"/>
            <a:ext cx="3248128" cy="25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0A0F5-A05F-6460-1714-A3A683C0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 Map by County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73095-F261-F2DC-71C3-6E153FB7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7162800"/>
            <a:ext cx="1090342" cy="1168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613B0D-6496-4416-A0CF-BD8D4AE0B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" y="1524000"/>
            <a:ext cx="4471737" cy="2533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63368-1D41-2E16-D27A-9C4611D3C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1" y="2514760"/>
            <a:ext cx="8045116" cy="4295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07812D-4714-747B-BB2C-FEC8F60B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5336202"/>
            <a:ext cx="1257507" cy="1386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BD5ECA-F9AA-37F5-1CB6-2E9C79FA9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53" y="4029511"/>
            <a:ext cx="4225694" cy="28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7A6CA81-A15A-111E-9405-B8EE516A0EBA}"/>
              </a:ext>
            </a:extLst>
          </p:cNvPr>
          <p:cNvSpPr/>
          <p:nvPr/>
        </p:nvSpPr>
        <p:spPr>
          <a:xfrm>
            <a:off x="40817" y="457200"/>
            <a:ext cx="6923617" cy="640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2807736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Choropleth for Diagnosed Diabetes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61AC11A-3476-1A84-5F39-B2879BA45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5240" y="4754346"/>
            <a:ext cx="3932237" cy="16495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analysis is based on Obesity and Diabetic results</a:t>
            </a:r>
          </a:p>
          <a:p>
            <a:r>
              <a:rPr lang="en-US" dirty="0"/>
              <a:t>HH represents the largest percentage with 7.2% Diabetic and 22.2% Obese</a:t>
            </a:r>
          </a:p>
          <a:p>
            <a:r>
              <a:rPr lang="en-US" dirty="0"/>
              <a:t>LL represents the second largest grouping with 4.8% Diabetic and  14.2% Obese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42EA3A1-FAB1-BBD5-BFB2-054036CE1698}"/>
              </a:ext>
            </a:extLst>
          </p:cNvPr>
          <p:cNvSpPr txBox="1">
            <a:spLocks/>
          </p:cNvSpPr>
          <p:nvPr/>
        </p:nvSpPr>
        <p:spPr>
          <a:xfrm>
            <a:off x="228598" y="1699326"/>
            <a:ext cx="11506201" cy="2667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B8C954-D750-7E4C-4FC0-1682032A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99" y="1311306"/>
            <a:ext cx="4235714" cy="385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43369A-4537-E0FC-5BB8-5D753084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8" y="633022"/>
            <a:ext cx="2857899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Preventing Diabetes-Related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/>
          <a:p>
            <a:r>
              <a:rPr lang="en-US" dirty="0"/>
              <a:t>Usual Source for Diabetes Care</a:t>
            </a:r>
          </a:p>
          <a:p>
            <a:r>
              <a:rPr lang="en-US" dirty="0"/>
              <a:t>Physical Activity</a:t>
            </a:r>
          </a:p>
          <a:p>
            <a:r>
              <a:rPr lang="en-US" dirty="0"/>
              <a:t>Weight Management</a:t>
            </a:r>
          </a:p>
          <a:p>
            <a:r>
              <a:rPr lang="en-US" dirty="0"/>
              <a:t>Statin Treatment</a:t>
            </a:r>
          </a:p>
          <a:p>
            <a:r>
              <a:rPr lang="en-US" dirty="0"/>
              <a:t>A1C, Blood Pressure, Cholesterol, and Smoking (ABCs)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E2564-9D58-1D80-3A9E-B1E87AB7C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475007"/>
            <a:ext cx="4800600" cy="327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728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316E5E8-07EB-9B45-0C09-892B4A3B098C}"/>
              </a:ext>
            </a:extLst>
          </p:cNvPr>
          <p:cNvSpPr txBox="1">
            <a:spLocks/>
          </p:cNvSpPr>
          <p:nvPr/>
        </p:nvSpPr>
        <p:spPr>
          <a:xfrm>
            <a:off x="626225" y="5880356"/>
            <a:ext cx="4098175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None/>
              <a:defRPr sz="2000" kern="1200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B1AF-BA81-698E-B050-DE186E6E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Onset and Diagnosis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79B8-97DF-FEE1-7447-155172BD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12115800" cy="5082379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Data used </a:t>
            </a:r>
          </a:p>
          <a:p>
            <a:pPr lvl="1"/>
            <a:r>
              <a:rPr lang="en-US" dirty="0">
                <a:solidFill>
                  <a:srgbClr val="1F2328"/>
                </a:solidFill>
                <a:latin typeface="-apple-system"/>
              </a:rPr>
              <a:t>Kaggle data that contained 100,000 rows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CDC information provided 2018 research on diabetes and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obseity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for more than 3,141 counties in the United States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Areas analyzed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Male and female populations </a:t>
            </a:r>
          </a:p>
          <a:p>
            <a:pPr lvl="1"/>
            <a:r>
              <a:rPr lang="en-US" dirty="0">
                <a:solidFill>
                  <a:srgbClr val="1F2328"/>
                </a:solidFill>
                <a:latin typeface="-apple-system"/>
              </a:rPr>
              <a:t>Age 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Body Mass Index (BMI)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Smoking history</a:t>
            </a:r>
          </a:p>
          <a:p>
            <a:pPr lvl="1"/>
            <a:r>
              <a:rPr lang="en-US" dirty="0">
                <a:solidFill>
                  <a:srgbClr val="1F2328"/>
                </a:solidFill>
                <a:latin typeface="-apple-system"/>
              </a:rPr>
              <a:t>Hypertension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Fasting and non-fasting blood glucose levels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Heart disease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Limitation</a:t>
            </a:r>
          </a:p>
          <a:p>
            <a:pPr lvl="1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Neither source included patient race and/or ethnicity, though some hypotheses were developed after mapping the CDC data based on county codes, then referencing locations against U.S. Census data for those counties.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United States Diabetes Facts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05000"/>
            <a:ext cx="9144000" cy="457200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Total: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38.4 million people have diabetes (11.6% of the US population)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Diagnosed: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29.7 million people, including 29.4 million adults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Undiagnosed: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8.7 million people (22.8% of adults are undiagnosed)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Prediabetes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Total: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97.6 million people aged 18 years or older have prediabetes (38.0% of the adult US population)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65 years or older: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27.2 million people aged 65 years or older (48.8%) have prediabetes</a:t>
            </a: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 for Diabetes-Related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05000"/>
            <a:ext cx="9144000" cy="4572001"/>
          </a:xfrm>
        </p:spPr>
        <p:txBody>
          <a:bodyPr>
            <a:normAutofit/>
          </a:bodyPr>
          <a:lstStyle/>
          <a:p>
            <a:r>
              <a:rPr lang="en-US" dirty="0"/>
              <a:t>Smoking</a:t>
            </a:r>
          </a:p>
          <a:p>
            <a:r>
              <a:rPr lang="en-US" dirty="0"/>
              <a:t>Overweight and Obesity</a:t>
            </a:r>
          </a:p>
          <a:p>
            <a:r>
              <a:rPr lang="en-US" dirty="0"/>
              <a:t>Physical Inactivity</a:t>
            </a:r>
          </a:p>
          <a:p>
            <a:r>
              <a:rPr lang="en-US" dirty="0"/>
              <a:t>A1C</a:t>
            </a:r>
          </a:p>
          <a:p>
            <a:r>
              <a:rPr lang="en-US" dirty="0"/>
              <a:t>High Blood Pressure</a:t>
            </a:r>
          </a:p>
          <a:p>
            <a:r>
              <a:rPr lang="en-US" dirty="0"/>
              <a:t>High Cholesterol</a:t>
            </a:r>
          </a:p>
        </p:txBody>
      </p:sp>
    </p:spTree>
    <p:extLst>
      <p:ext uri="{BB962C8B-B14F-4D97-AF65-F5344CB8AC3E}">
        <p14:creationId xmlns:p14="http://schemas.microsoft.com/office/powerpoint/2010/main" val="86454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Correlation with Diabetes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E2B5E4-F95C-0274-3FAA-9472AFD807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1" y="590431"/>
            <a:ext cx="7008810" cy="5677136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CE2C28-EBAB-DAFD-5A48-06847FABB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/>
          <a:p>
            <a:r>
              <a:rPr lang="en-US" dirty="0"/>
              <a:t>The Kaggle data examined gender, age, hypertension, heart disease, smoking history, BMI, HBA1C levels, and glucose levels.  </a:t>
            </a:r>
          </a:p>
        </p:txBody>
      </p:sp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Analysis of Diabetics and Weight Levels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FF88246-6777-A0D8-4BC9-0DC6EB5CA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825623"/>
            <a:ext cx="3505200" cy="4575175"/>
          </a:xfrm>
        </p:spPr>
        <p:txBody>
          <a:bodyPr>
            <a:normAutofit/>
          </a:bodyPr>
          <a:lstStyle/>
          <a:p>
            <a:r>
              <a:rPr lang="en-US" sz="2000" dirty="0"/>
              <a:t>Women have higher levels of obese and overweight patients.  </a:t>
            </a:r>
            <a:endParaRPr lang="en-US" dirty="0"/>
          </a:p>
          <a:p>
            <a:r>
              <a:rPr lang="en-US" sz="2000" dirty="0"/>
              <a:t>This analysis drove us to look at details in both men and women and also combined group.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8E4CB-5470-7AA9-E263-6FA7E890A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635822"/>
            <a:ext cx="5715000" cy="4786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738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Distribution of Key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56572-B193-F3D0-BE61-5B075F766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76400"/>
            <a:ext cx="8610599" cy="5073805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FF88246-6777-A0D8-4BC9-0DC6EB5CA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39200" y="2133600"/>
            <a:ext cx="3352800" cy="4267199"/>
          </a:xfrm>
        </p:spPr>
        <p:txBody>
          <a:bodyPr>
            <a:normAutofit/>
          </a:bodyPr>
          <a:lstStyle/>
          <a:p>
            <a:r>
              <a:rPr lang="en-US" sz="2000" dirty="0"/>
              <a:t>Distribution of BMI</a:t>
            </a:r>
          </a:p>
          <a:p>
            <a:pPr lvl="1"/>
            <a:r>
              <a:rPr lang="en-US" sz="1600" dirty="0"/>
              <a:t>23.5% are Obese</a:t>
            </a:r>
          </a:p>
          <a:p>
            <a:pPr lvl="1"/>
            <a:r>
              <a:rPr lang="en-US" sz="1600" dirty="0"/>
              <a:t>45.75% are overweight</a:t>
            </a:r>
          </a:p>
          <a:p>
            <a:r>
              <a:rPr lang="en-US" sz="2000" dirty="0"/>
              <a:t>Distribution of BMI/Blood Glucose </a:t>
            </a:r>
          </a:p>
          <a:p>
            <a:pPr lvl="1"/>
            <a:r>
              <a:rPr lang="en-US" sz="1600" dirty="0"/>
              <a:t>Overweight group has largest group with 4.7k (10% of group)</a:t>
            </a:r>
          </a:p>
          <a:p>
            <a:pPr lvl="1"/>
            <a:r>
              <a:rPr lang="en-US" sz="1600" dirty="0"/>
              <a:t>Obese group has 3.5k people(15% of group)</a:t>
            </a:r>
          </a:p>
          <a:p>
            <a:pPr lvl="1"/>
            <a:r>
              <a:rPr lang="en-US" sz="1600" dirty="0"/>
              <a:t>Obese group has higher percentage of people that are Diabetic</a:t>
            </a:r>
          </a:p>
        </p:txBody>
      </p:sp>
    </p:spTree>
    <p:extLst>
      <p:ext uri="{BB962C8B-B14F-4D97-AF65-F5344CB8AC3E}">
        <p14:creationId xmlns:p14="http://schemas.microsoft.com/office/powerpoint/2010/main" val="27386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434" y="208963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Analysis Age Distribution of patients with Diabetes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278A4-F657-36F2-7C11-EF1C1D58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1828800"/>
            <a:ext cx="5015898" cy="4929980"/>
          </a:xfrm>
          <a:prstGeom prst="rect">
            <a:avLst/>
          </a:prstGeo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FF88246-6777-A0D8-4BC9-0DC6EB5CA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1752600"/>
            <a:ext cx="6580632" cy="1676400"/>
          </a:xfrm>
        </p:spPr>
        <p:txBody>
          <a:bodyPr>
            <a:normAutofit/>
          </a:bodyPr>
          <a:lstStyle/>
          <a:p>
            <a:r>
              <a:rPr lang="en-US" sz="1800" dirty="0"/>
              <a:t>Diabetes increases with age.  Key age point based on data begins at age 50.  </a:t>
            </a:r>
          </a:p>
          <a:p>
            <a:r>
              <a:rPr lang="en-US" sz="1800" dirty="0"/>
              <a:t>79.2% of Diabetic group comes from ages 51 and older</a:t>
            </a:r>
          </a:p>
          <a:p>
            <a:r>
              <a:rPr lang="en-US" sz="1800" dirty="0"/>
              <a:t>Over 75 years is largest group with 18.9% of total group.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EF0743-CE29-062A-A229-D5C31147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87" t="27124" r="36089" b="838"/>
          <a:stretch/>
        </p:blipFill>
        <p:spPr>
          <a:xfrm>
            <a:off x="6649223" y="3647074"/>
            <a:ext cx="3297936" cy="3056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93DC0D-BAF5-197C-5DC4-3FD03CD9E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61" t="-443" r="462" b="29620"/>
          <a:stretch/>
        </p:blipFill>
        <p:spPr>
          <a:xfrm>
            <a:off x="9753600" y="3647074"/>
            <a:ext cx="1273234" cy="308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3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9D7168B-8E4D-CB82-BEC5-18B440210125}"/>
              </a:ext>
            </a:extLst>
          </p:cNvPr>
          <p:cNvSpPr/>
          <p:nvPr/>
        </p:nvSpPr>
        <p:spPr>
          <a:xfrm>
            <a:off x="0" y="1600200"/>
            <a:ext cx="12192000" cy="525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Bivariate Choropleth for Diagnosed Diabetes and Obesity (2018)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D6631B-A5D6-11A5-1587-9DAAD5A83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86159"/>
            <a:ext cx="8092039" cy="4572001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ABAFAB-9044-484B-E0BA-49FA24E28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23" y="4853076"/>
            <a:ext cx="1540146" cy="10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F90BCB-2FCF-BC65-D1EF-B9149B675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655" b="31487"/>
          <a:stretch/>
        </p:blipFill>
        <p:spPr>
          <a:xfrm>
            <a:off x="2784998" y="5433217"/>
            <a:ext cx="1983591" cy="121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BC6EDD-A11E-52FC-67D4-3D5475FE3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304" y="4072159"/>
            <a:ext cx="1371791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19497</TotalTime>
  <Words>460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Franklin Gothic Medium</vt:lpstr>
      <vt:lpstr>Open Sans</vt:lpstr>
      <vt:lpstr>Medical Design 16x9</vt:lpstr>
      <vt:lpstr>Diabetes</vt:lpstr>
      <vt:lpstr>Diabetes Onset and Diagnosis Review</vt:lpstr>
      <vt:lpstr>United States Diabetes Facts </vt:lpstr>
      <vt:lpstr>Risk Factors for Diabetes-Related Complications</vt:lpstr>
      <vt:lpstr>Correlation with Diabetes</vt:lpstr>
      <vt:lpstr>Analysis of Diabetics and Weight Levels</vt:lpstr>
      <vt:lpstr>Distribution of Key Measurements</vt:lpstr>
      <vt:lpstr>Analysis Age Distribution of patients with Diabetes</vt:lpstr>
      <vt:lpstr>Bivariate Choropleth for Diagnosed Diabetes and Obesity (2018)</vt:lpstr>
      <vt:lpstr>Obesity Map by County Results</vt:lpstr>
      <vt:lpstr>Obesity Map by County Results</vt:lpstr>
      <vt:lpstr>Choropleth for Diagnosed Diabetes</vt:lpstr>
      <vt:lpstr>Preventing Diabetes-Related Complications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</dc:title>
  <dc:creator>Katrina Brown</dc:creator>
  <cp:lastModifiedBy>Katrina Brown</cp:lastModifiedBy>
  <cp:revision>4</cp:revision>
  <dcterms:created xsi:type="dcterms:W3CDTF">2023-11-16T02:42:23Z</dcterms:created>
  <dcterms:modified xsi:type="dcterms:W3CDTF">2023-11-29T23:40:04Z</dcterms:modified>
</cp:coreProperties>
</file>